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1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44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5" d="100"/>
          <a:sy n="105" d="100"/>
        </p:scale>
        <p:origin x="-274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0D87F-FB90-4C16-B203-BDC27FD73EDC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76FD9-2422-4A9F-8330-148AC7E808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654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9B0F7-6963-477C-8710-B139DCCB04DB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17173-EEEB-4D58-B4E4-2C9C13349D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048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A7D48-7B2A-4F89-B649-22ED7F73AA9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1608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384048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17413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" pitchFamily="34" charset="0"/>
              </a:defRPr>
            </a:lvl1pPr>
          </a:lstStyle>
          <a:p>
            <a:fld id="{A57EF48F-2BC1-49E1-94CB-9DB9CA007200}" type="datetimeFigureOut">
              <a:rPr lang="en-US" smtClean="0"/>
              <a:pPr/>
              <a:t>2/13/2012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" pitchFamily="34" charset="0"/>
              </a:defRPr>
            </a:lvl1pPr>
          </a:lstStyle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9592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144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3467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1904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3442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3840480" cy="68579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827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9110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38404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3582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520" y="0"/>
            <a:ext cx="38404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FFC00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1297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bg2"/>
                </a:solidFill>
              </a:defRPr>
            </a:lvl1pPr>
            <a:lvl2pPr>
              <a:defRPr sz="2400">
                <a:solidFill>
                  <a:schemeClr val="bg2"/>
                </a:solidFill>
              </a:defRPr>
            </a:lvl2pPr>
            <a:lvl3pPr>
              <a:defRPr sz="2000">
                <a:solidFill>
                  <a:schemeClr val="bg2"/>
                </a:solidFill>
              </a:defRPr>
            </a:lvl3pPr>
            <a:lvl4pPr>
              <a:defRPr sz="1800">
                <a:solidFill>
                  <a:schemeClr val="bg2"/>
                </a:solidFill>
              </a:defRPr>
            </a:lvl4pPr>
            <a:lvl5pPr>
              <a:defRPr sz="1800">
                <a:solidFill>
                  <a:schemeClr val="bg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44046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9755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038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EF48F-2BC1-49E1-94CB-9DB9CA007200}" type="datetimeFigureOut">
              <a:rPr lang="en-US" smtClean="0"/>
              <a:pPr/>
              <a:t>2/13/2012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3519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62200" y="6302095"/>
            <a:ext cx="1825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EF48F-2BC1-49E1-94CB-9DB9CA007200}" type="datetimeFigureOut">
              <a:rPr lang="en-US" smtClean="0"/>
              <a:pPr/>
              <a:t>2/13/2012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19600" y="629940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11B4E-FB22-4F48-84A8-4167D1332DB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248401"/>
            <a:ext cx="1600200" cy="4280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6400800"/>
            <a:ext cx="2209800" cy="21112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3044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61" r:id="rId5"/>
    <p:sldLayoutId id="2147483652" r:id="rId6"/>
    <p:sldLayoutId id="2147483653" r:id="rId7"/>
    <p:sldLayoutId id="2147483654" r:id="rId8"/>
    <p:sldLayoutId id="2147483662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00B0F0"/>
          </a:solidFill>
          <a:latin typeface="Segoe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Segoe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Segoe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Segoe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Segoe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Segoe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icrosoft.com/university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etheinterview.com/questions/cats/index.php/microsoft_google" TargetMode="External"/><Relationship Id="rId7" Type="http://schemas.openxmlformats.org/officeDocument/2006/relationships/hyperlink" Target="http://microsoftfeed.com/2011/top-10-best-books-to-ace-a-microsoft-interview/" TargetMode="External"/><Relationship Id="rId2" Type="http://schemas.openxmlformats.org/officeDocument/2006/relationships/hyperlink" Target="http://en.wikipedia.org/wiki/Microsoft_interview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blog.palantir.com/2011/09/26/how-to-rock-an-algorithms-interview/" TargetMode="External"/><Relationship Id="rId5" Type="http://schemas.openxmlformats.org/officeDocument/2006/relationships/hyperlink" Target="http://www.microsoft.com/university" TargetMode="External"/><Relationship Id="rId4" Type="http://schemas.openxmlformats.org/officeDocument/2006/relationships/hyperlink" Target="http://microsoftjobsblog.com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620000" cy="2133600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/>
              <a:t>How to ACE a </a:t>
            </a:r>
            <a:br>
              <a:rPr lang="en-US" b="1" i="1" dirty="0" smtClean="0"/>
            </a:br>
            <a:r>
              <a:rPr lang="en-US" b="1" i="1" dirty="0" smtClean="0"/>
              <a:t>Technical Interview</a:t>
            </a:r>
            <a:endParaRPr lang="en-US" b="1" i="1" dirty="0"/>
          </a:p>
        </p:txBody>
      </p:sp>
      <p:sp>
        <p:nvSpPr>
          <p:cNvPr id="5" name="Oval 4"/>
          <p:cNvSpPr/>
          <p:nvPr/>
        </p:nvSpPr>
        <p:spPr>
          <a:xfrm>
            <a:off x="-990600" y="-1219200"/>
            <a:ext cx="4343400" cy="41148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://www.utdallas.edu/~lxb092000/images/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21" y="304800"/>
            <a:ext cx="3279494" cy="1295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4024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Practice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Utilize career center for mock interviews.</a:t>
            </a:r>
          </a:p>
          <a:p>
            <a:pPr eaLnBrk="1" hangingPunct="1"/>
            <a:r>
              <a:rPr lang="en-US" smtClean="0"/>
              <a:t>Collect sample interview questions from people who have interviewed at the company before.</a:t>
            </a:r>
          </a:p>
          <a:p>
            <a:pPr eaLnBrk="1" hangingPunct="1"/>
            <a:r>
              <a:rPr lang="en-US" smtClean="0"/>
              <a:t>Review your coursework to make sure you are on top of the material and can effectively discuss concepts.</a:t>
            </a:r>
          </a:p>
        </p:txBody>
      </p:sp>
    </p:spTree>
    <p:extLst>
      <p:ext uri="{BB962C8B-B14F-4D97-AF65-F5344CB8AC3E}">
        <p14:creationId xmlns="" xmlns:p14="http://schemas.microsoft.com/office/powerpoint/2010/main" val="3930073018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DAE95-6412-4D7F-B341-10A1A665DAA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Microsoft Interview Questions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Generally open ended questions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Normally not a trick question; you may get a puzzle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Often tied to something the candidate has worked on with a new angle, or something the interviewer’s team is working 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Be able to explain projects you have done in the past (school, work, etc.)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Demonstrate that you can integrate your fundamental skills into new problem areas</a:t>
            </a:r>
          </a:p>
        </p:txBody>
      </p:sp>
    </p:spTree>
    <p:extLst>
      <p:ext uri="{BB962C8B-B14F-4D97-AF65-F5344CB8AC3E}">
        <p14:creationId xmlns="" xmlns:p14="http://schemas.microsoft.com/office/powerpoint/2010/main" val="12150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B97F78-0779-48CC-A7C3-E93AAFE00538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Questions We Ask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Coding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Everyone is expected to know how to code, including Program Managers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Usually a basic algorithmic-type problem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Solved on a whiteboard or paper pad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Language is generally not important, but be able to code well in the language you indicated as proficient on your resume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Logic correctness is more important than language syntax or grammar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/>
              <a:t>Reason for coding question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Demonstrate your coding skills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Learn how you interact with people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/>
              <a:t>Verification skills</a:t>
            </a:r>
          </a:p>
        </p:txBody>
      </p:sp>
    </p:spTree>
    <p:extLst>
      <p:ext uri="{BB962C8B-B14F-4D97-AF65-F5344CB8AC3E}">
        <p14:creationId xmlns="" xmlns:p14="http://schemas.microsoft.com/office/powerpoint/2010/main" val="4233305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DA32E2-BFB5-45D2-B25A-FF5C88D1E30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Questions We Ask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Non-Coding Questions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Also common to all disciplines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 start out as a general question; if so, find out what the interviewer is after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May be specific; if you think there is a general problem, elaborate (but be brief!)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400" smtClean="0"/>
              <a:t>Be prepared to talk about anything you have listed on your resume:  why did you choose project X, what was your role in it, what could you have improved upon?</a:t>
            </a:r>
          </a:p>
        </p:txBody>
      </p:sp>
    </p:spTree>
    <p:extLst>
      <p:ext uri="{BB962C8B-B14F-4D97-AF65-F5344CB8AC3E}">
        <p14:creationId xmlns="" xmlns:p14="http://schemas.microsoft.com/office/powerpoint/2010/main" val="22327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BEF85-E973-417F-82CC-650C817FF0E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Pitfalls (Organization)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Not having an up-to-date resume</a:t>
            </a:r>
          </a:p>
          <a:p>
            <a:pPr eaLnBrk="1" hangingPunct="1">
              <a:defRPr/>
            </a:pPr>
            <a:r>
              <a:rPr lang="en-US" dirty="0" smtClean="0"/>
              <a:t>Not being familiar with job descriptions – see </a:t>
            </a:r>
            <a:r>
              <a:rPr lang="en-US" dirty="0" smtClean="0">
                <a:hlinkClick r:id="rId2"/>
              </a:rPr>
              <a:t>http://www.microsoft.com/university</a:t>
            </a:r>
            <a:r>
              <a:rPr lang="en-US" dirty="0" smtClean="0"/>
              <a:t> </a:t>
            </a:r>
          </a:p>
          <a:p>
            <a:pPr eaLnBrk="1" hangingPunct="1">
              <a:defRPr/>
            </a:pPr>
            <a:r>
              <a:rPr lang="en-US" dirty="0" smtClean="0"/>
              <a:t>Not having any idea as to what group or technology you would like to work in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226995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E8C44E-EDA3-43FD-BA15-9350AE8B9AA2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Common Pitfalls (Questions)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General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taking time to think about the problem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asking clarification questions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being specific enough in your answers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answering the questions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Assuming that one or two answers is enough on open-ended questions (the interviewer will cut you off if necessary)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Coding Questions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describing the solution while you are writing it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Being silent if you are stuck:  describe to the interviewer what you are thinking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Not making sure your solution works correctly</a:t>
            </a:r>
          </a:p>
        </p:txBody>
      </p:sp>
    </p:spTree>
    <p:extLst>
      <p:ext uri="{BB962C8B-B14F-4D97-AF65-F5344CB8AC3E}">
        <p14:creationId xmlns="" xmlns:p14="http://schemas.microsoft.com/office/powerpoint/2010/main" val="381483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Sample Problems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/>
              <a:t>Design the ultimate remote control</a:t>
            </a:r>
          </a:p>
          <a:p>
            <a:pPr eaLnBrk="1" hangingPunct="1"/>
            <a:r>
              <a:rPr lang="en-US" dirty="0" smtClean="0"/>
              <a:t>Reverse a string</a:t>
            </a:r>
          </a:p>
          <a:p>
            <a:pPr eaLnBrk="1" hangingPunct="1"/>
            <a:r>
              <a:rPr lang="en-US" dirty="0" smtClean="0"/>
              <a:t>Find a duplicate character </a:t>
            </a:r>
          </a:p>
          <a:p>
            <a:pPr eaLnBrk="1" hangingPunct="1"/>
            <a:r>
              <a:rPr lang="en-US" dirty="0" smtClean="0"/>
              <a:t>Test a vending machine/pen/keyboard</a:t>
            </a:r>
          </a:p>
          <a:p>
            <a:pPr eaLnBrk="1" hangingPunct="1"/>
            <a:r>
              <a:rPr lang="en-US" dirty="0" smtClean="0"/>
              <a:t>Calendar Cube</a:t>
            </a:r>
          </a:p>
          <a:p>
            <a:pPr eaLnBrk="1" hangingPunct="1"/>
            <a:r>
              <a:rPr lang="en-US" dirty="0" smtClean="0"/>
              <a:t>20 Questions</a:t>
            </a:r>
          </a:p>
          <a:p>
            <a:pPr eaLnBrk="1" hangingPunct="1"/>
            <a:r>
              <a:rPr lang="en-US" dirty="0" smtClean="0"/>
              <a:t>Design a piece of technology with a particular constraint</a:t>
            </a:r>
          </a:p>
        </p:txBody>
      </p:sp>
    </p:spTree>
    <p:extLst>
      <p:ext uri="{BB962C8B-B14F-4D97-AF65-F5344CB8AC3E}">
        <p14:creationId xmlns="" xmlns:p14="http://schemas.microsoft.com/office/powerpoint/2010/main" val="275288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Interviewing Tips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Dress appropriately.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Complete all required paperwork prior to the interview.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Be courteous and professional throughout your interviewing process.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what you’ve learned throughout the day.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Use unique problem solving approaches.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Think out loud.</a:t>
            </a:r>
          </a:p>
        </p:txBody>
      </p:sp>
    </p:spTree>
    <p:extLst>
      <p:ext uri="{BB962C8B-B14F-4D97-AF65-F5344CB8AC3E}">
        <p14:creationId xmlns="" xmlns:p14="http://schemas.microsoft.com/office/powerpoint/2010/main" val="2665832990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Interviewing Tips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Rest appropriately the night prior to your interview.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Be punctual.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Leave a favorable impression with every interviewer you speak to.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Think on your feet.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Be positive.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If it’s on your resume, it’s fair game in any interview.</a:t>
            </a:r>
          </a:p>
        </p:txBody>
      </p:sp>
    </p:spTree>
    <p:extLst>
      <p:ext uri="{BB962C8B-B14F-4D97-AF65-F5344CB8AC3E}">
        <p14:creationId xmlns="" xmlns:p14="http://schemas.microsoft.com/office/powerpoint/2010/main" val="1655105334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Resources: Web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Microsoft Interviewing Wikipedia page: </a:t>
            </a:r>
            <a:r>
              <a:rPr lang="en-US" sz="2800" u="sng" dirty="0">
                <a:hlinkClick r:id="rId2"/>
              </a:rPr>
              <a:t>http://en.wikipedia.org/wiki/Microsoft_interview</a:t>
            </a:r>
            <a:r>
              <a:rPr lang="en-US" sz="2800" dirty="0"/>
              <a:t> (not entirely accurate, a bit outdated, but still some good info!)</a:t>
            </a:r>
          </a:p>
          <a:p>
            <a:r>
              <a:rPr lang="en-US" sz="2800" dirty="0"/>
              <a:t>Ace the Interview: </a:t>
            </a:r>
            <a:r>
              <a:rPr lang="en-US" sz="2800" u="sng" dirty="0">
                <a:hlinkClick r:id="rId3"/>
              </a:rPr>
              <a:t>http://www.acetheinterview.com/questions/cats/index.php/microsoft_google</a:t>
            </a:r>
            <a:endParaRPr lang="en-US" sz="2800" dirty="0"/>
          </a:p>
          <a:p>
            <a:r>
              <a:rPr lang="en-US" sz="2800" dirty="0"/>
              <a:t>Microsoft Tech Career Blogs: </a:t>
            </a:r>
            <a:r>
              <a:rPr lang="en-US" sz="2800" u="sng" dirty="0">
                <a:hlinkClick r:id="rId4"/>
              </a:rPr>
              <a:t>http://microsoftjobsblog.com/</a:t>
            </a:r>
            <a:endParaRPr lang="en-US" sz="2800" dirty="0"/>
          </a:p>
          <a:p>
            <a:r>
              <a:rPr lang="en-US" sz="2800" dirty="0"/>
              <a:t>Microsoft University page (with tips): </a:t>
            </a:r>
            <a:r>
              <a:rPr lang="en-US" sz="2800" u="sng" dirty="0">
                <a:hlinkClick r:id="rId5"/>
              </a:rPr>
              <a:t>http://</a:t>
            </a:r>
            <a:r>
              <a:rPr lang="en-US" sz="2800" u="sng" dirty="0" smtClean="0">
                <a:hlinkClick r:id="rId5"/>
              </a:rPr>
              <a:t>www.microsoft.com/university</a:t>
            </a:r>
            <a:r>
              <a:rPr lang="en-US" sz="2800" u="sng" dirty="0" smtClean="0"/>
              <a:t> </a:t>
            </a:r>
            <a:endParaRPr lang="en-US" sz="2800" dirty="0"/>
          </a:p>
          <a:p>
            <a:r>
              <a:rPr lang="en-US" sz="2800" dirty="0"/>
              <a:t>Recent article on How to Ace an Algorithms Interview: </a:t>
            </a:r>
            <a:r>
              <a:rPr lang="en-US" sz="2800" u="sng" dirty="0">
                <a:hlinkClick r:id="rId6"/>
              </a:rPr>
              <a:t>http://blog.palantir.com/2011/09/26/how-to-rock-an-algorithms-interview/</a:t>
            </a:r>
            <a:endParaRPr lang="en-US" sz="2800" dirty="0"/>
          </a:p>
          <a:p>
            <a:r>
              <a:rPr lang="en-US" sz="2800" dirty="0"/>
              <a:t>Books on Microsoft Interviewing (many of these are listed below): </a:t>
            </a:r>
            <a:r>
              <a:rPr lang="en-US" sz="2800" u="sng" dirty="0">
                <a:hlinkClick r:id="rId7"/>
              </a:rPr>
              <a:t>http://microsoftfeed.com/2011/top-10-best-books-to-ace-a-microsoft-interview/</a:t>
            </a:r>
            <a:endParaRPr lang="en-US" sz="2800" dirty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1751905659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Goal: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/>
              <a:t>To receive substantial information on how you can be successful in a technical interview through the use of: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preparation &amp; research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practical application of coursework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practice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helpful interviewing tips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Sample questions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1679941626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Additional Resources: Books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How </a:t>
            </a:r>
            <a:r>
              <a:rPr lang="en-US" sz="2800" dirty="0"/>
              <a:t>Would You Move Mount </a:t>
            </a:r>
            <a:r>
              <a:rPr lang="en-US" sz="2800" dirty="0" smtClean="0"/>
              <a:t>Fuji? </a:t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/>
              <a:t>William </a:t>
            </a:r>
            <a:r>
              <a:rPr lang="en-US" sz="2800" dirty="0" err="1"/>
              <a:t>Poundstone</a:t>
            </a:r>
            <a:endParaRPr lang="en-US" sz="2800" dirty="0"/>
          </a:p>
          <a:p>
            <a:r>
              <a:rPr lang="en-US" sz="2800" dirty="0"/>
              <a:t>Puzzles for Programmers and Pros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/>
              <a:t>Dennis Sasha</a:t>
            </a:r>
          </a:p>
          <a:p>
            <a:r>
              <a:rPr lang="en-US" sz="2800" dirty="0"/>
              <a:t>Programming Interviews Exposed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/>
              <a:t>John </a:t>
            </a:r>
            <a:r>
              <a:rPr lang="en-US" sz="2800" dirty="0" err="1"/>
              <a:t>Mongan</a:t>
            </a:r>
            <a:r>
              <a:rPr lang="en-US" sz="2800" dirty="0"/>
              <a:t>, Noah </a:t>
            </a:r>
            <a:r>
              <a:rPr lang="en-US" sz="2800" dirty="0" err="1"/>
              <a:t>Suojanen</a:t>
            </a:r>
            <a:r>
              <a:rPr lang="en-US" sz="2800" dirty="0"/>
              <a:t>, </a:t>
            </a:r>
            <a:r>
              <a:rPr lang="en-US" sz="2800" dirty="0" smtClean="0"/>
              <a:t>Eric </a:t>
            </a:r>
            <a:r>
              <a:rPr lang="en-US" sz="2800" dirty="0" err="1"/>
              <a:t>Giguere</a:t>
            </a:r>
            <a:endParaRPr lang="en-US" sz="2800" dirty="0"/>
          </a:p>
          <a:p>
            <a:r>
              <a:rPr lang="en-US" sz="2800" dirty="0"/>
              <a:t>Cracking the Coding Interview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by </a:t>
            </a:r>
            <a:r>
              <a:rPr lang="en-US" sz="2800" dirty="0"/>
              <a:t>Gayle </a:t>
            </a:r>
            <a:r>
              <a:rPr lang="en-US" sz="2800" dirty="0" err="1"/>
              <a:t>Laakmann</a:t>
            </a:r>
            <a:endParaRPr lang="en-US" sz="2800" dirty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="" xmlns:p14="http://schemas.microsoft.com/office/powerpoint/2010/main" val="623370257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51536">
            <a:off x="1152929" y="892502"/>
            <a:ext cx="6787127" cy="5347432"/>
          </a:xfrm>
          <a:prstGeom prst="rect">
            <a:avLst/>
          </a:prstGeom>
        </p:spPr>
      </p:pic>
      <p:sp>
        <p:nvSpPr>
          <p:cNvPr id="32" name="Right_Oval"/>
          <p:cNvSpPr/>
          <p:nvPr/>
        </p:nvSpPr>
        <p:spPr>
          <a:xfrm>
            <a:off x="5889171" y="5715000"/>
            <a:ext cx="5236029" cy="4953000"/>
          </a:xfrm>
          <a:prstGeom prst="ellipse">
            <a:avLst/>
          </a:prstGeom>
          <a:solidFill>
            <a:srgbClr val="008F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ales_Txt"/>
          <p:cNvSpPr txBox="1">
            <a:spLocks/>
          </p:cNvSpPr>
          <p:nvPr/>
        </p:nvSpPr>
        <p:spPr>
          <a:xfrm>
            <a:off x="6324600" y="5943600"/>
            <a:ext cx="335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Sales, Marketing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Segoe UI Semibold" pitchFamily="34" charset="0"/>
                <a:ea typeface="+mj-ea"/>
                <a:cs typeface="+mj-cs"/>
              </a:rPr>
              <a:t>&amp; Services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sp>
        <p:nvSpPr>
          <p:cNvPr id="31" name="Left_Oval"/>
          <p:cNvSpPr/>
          <p:nvPr/>
        </p:nvSpPr>
        <p:spPr>
          <a:xfrm>
            <a:off x="-2057400" y="5943600"/>
            <a:ext cx="5236029" cy="4953000"/>
          </a:xfrm>
          <a:prstGeom prst="ellipse">
            <a:avLst/>
          </a:prstGeom>
          <a:solidFill>
            <a:srgbClr val="008FD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rp_Txt"/>
          <p:cNvSpPr txBox="1">
            <a:spLocks/>
          </p:cNvSpPr>
          <p:nvPr/>
        </p:nvSpPr>
        <p:spPr>
          <a:xfrm>
            <a:off x="-914400" y="5924646"/>
            <a:ext cx="33528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Corporate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chemeClr val="bg1"/>
                </a:solidFill>
                <a:latin typeface="Segoe UI Semibold" pitchFamily="34" charset="0"/>
                <a:ea typeface="+mj-ea"/>
                <a:cs typeface="+mj-cs"/>
              </a:rPr>
              <a:t>Functions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sp>
        <p:nvSpPr>
          <p:cNvPr id="16" name="Biz_txt"/>
          <p:cNvSpPr txBox="1"/>
          <p:nvPr/>
        </p:nvSpPr>
        <p:spPr>
          <a:xfrm>
            <a:off x="1119911" y="2292395"/>
            <a:ext cx="1420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Semibold" pitchFamily="34" charset="0"/>
              </a:rPr>
              <a:t>Microsoft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Business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Solutions</a:t>
            </a:r>
            <a:endParaRPr lang="en-US" sz="1400" dirty="0">
              <a:latin typeface="Segoe UI Semibold" pitchFamily="34" charset="0"/>
            </a:endParaRPr>
          </a:p>
        </p:txBody>
      </p:sp>
      <p:sp>
        <p:nvSpPr>
          <p:cNvPr id="17" name="Inter_Txt"/>
          <p:cNvSpPr txBox="1"/>
          <p:nvPr/>
        </p:nvSpPr>
        <p:spPr>
          <a:xfrm>
            <a:off x="1024495" y="3877740"/>
            <a:ext cx="1704109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smtClean="0">
                <a:latin typeface="Segoe UI Semibold" pitchFamily="34" charset="0"/>
              </a:rPr>
              <a:t>Interactive</a:t>
            </a:r>
          </a:p>
          <a:p>
            <a:pPr algn="ctr"/>
            <a:r>
              <a:rPr lang="en-US" sz="1300" dirty="0" smtClean="0">
                <a:latin typeface="Segoe UI Semibold" pitchFamily="34" charset="0"/>
              </a:rPr>
              <a:t>Entertainment</a:t>
            </a:r>
          </a:p>
          <a:p>
            <a:pPr algn="ctr"/>
            <a:r>
              <a:rPr lang="en-US" sz="1300" dirty="0" smtClean="0">
                <a:latin typeface="Segoe UI Semibold" pitchFamily="34" charset="0"/>
              </a:rPr>
              <a:t>Business</a:t>
            </a:r>
            <a:endParaRPr lang="en-US" sz="1300" dirty="0">
              <a:latin typeface="Segoe UI Semibold" pitchFamily="34" charset="0"/>
            </a:endParaRPr>
          </a:p>
        </p:txBody>
      </p:sp>
      <p:sp>
        <p:nvSpPr>
          <p:cNvPr id="18" name="Mobile_Txt"/>
          <p:cNvSpPr txBox="1"/>
          <p:nvPr/>
        </p:nvSpPr>
        <p:spPr>
          <a:xfrm>
            <a:off x="3767674" y="5071544"/>
            <a:ext cx="170410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Segoe UI Semibold" pitchFamily="34" charset="0"/>
              </a:rPr>
              <a:t>Windows</a:t>
            </a:r>
          </a:p>
          <a:p>
            <a:pPr algn="ctr"/>
            <a:r>
              <a:rPr lang="en-US" sz="1500" dirty="0" smtClean="0">
                <a:latin typeface="Segoe UI Semibold" pitchFamily="34" charset="0"/>
              </a:rPr>
              <a:t>Phone</a:t>
            </a:r>
          </a:p>
          <a:p>
            <a:pPr algn="ctr"/>
            <a:r>
              <a:rPr lang="en-US" sz="1500" dirty="0" smtClean="0">
                <a:latin typeface="Segoe UI Semibold" pitchFamily="34" charset="0"/>
              </a:rPr>
              <a:t>Division</a:t>
            </a:r>
            <a:endParaRPr lang="en-US" sz="1500" dirty="0">
              <a:latin typeface="Segoe UI Semibold" pitchFamily="34" charset="0"/>
            </a:endParaRPr>
          </a:p>
        </p:txBody>
      </p:sp>
      <p:sp>
        <p:nvSpPr>
          <p:cNvPr id="19" name="Windows_Txt"/>
          <p:cNvSpPr txBox="1"/>
          <p:nvPr/>
        </p:nvSpPr>
        <p:spPr>
          <a:xfrm>
            <a:off x="6324603" y="4366742"/>
            <a:ext cx="170410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Semibold" pitchFamily="34" charset="0"/>
              </a:rPr>
              <a:t>Windows &amp; Windows Live Division</a:t>
            </a:r>
            <a:endParaRPr lang="en-US" sz="1400" dirty="0">
              <a:latin typeface="Segoe UI Semibold" pitchFamily="34" charset="0"/>
            </a:endParaRPr>
          </a:p>
        </p:txBody>
      </p:sp>
      <p:pic>
        <p:nvPicPr>
          <p:cNvPr id="24" name="Biz_Logo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3305" b="-53305"/>
          <a:stretch/>
        </p:blipFill>
        <p:spPr>
          <a:xfrm>
            <a:off x="595963" y="1550617"/>
            <a:ext cx="1461436" cy="718438"/>
          </a:xfrm>
          <a:prstGeom prst="rect">
            <a:avLst/>
          </a:prstGeom>
        </p:spPr>
      </p:pic>
      <p:pic>
        <p:nvPicPr>
          <p:cNvPr id="25" name="Inter_Logos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33" y="3759200"/>
            <a:ext cx="953521" cy="778931"/>
          </a:xfrm>
          <a:prstGeom prst="rect">
            <a:avLst/>
          </a:prstGeom>
        </p:spPr>
      </p:pic>
      <p:pic>
        <p:nvPicPr>
          <p:cNvPr id="27" name="Mobile_Logo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629854" y="5428227"/>
            <a:ext cx="1270477" cy="625441"/>
          </a:xfrm>
          <a:prstGeom prst="rect">
            <a:avLst/>
          </a:prstGeom>
        </p:spPr>
      </p:pic>
      <p:pic>
        <p:nvPicPr>
          <p:cNvPr id="29" name="Server_Logo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502" y="873979"/>
            <a:ext cx="1386251" cy="1200355"/>
          </a:xfrm>
          <a:prstGeom prst="rect">
            <a:avLst/>
          </a:prstGeom>
        </p:spPr>
      </p:pic>
      <p:sp>
        <p:nvSpPr>
          <p:cNvPr id="7" name="Server_Txt"/>
          <p:cNvSpPr txBox="1"/>
          <p:nvPr/>
        </p:nvSpPr>
        <p:spPr>
          <a:xfrm>
            <a:off x="6510869" y="2267010"/>
            <a:ext cx="1420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Semibold" pitchFamily="34" charset="0"/>
              </a:rPr>
              <a:t>Server &amp;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Tools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Division</a:t>
            </a:r>
            <a:endParaRPr lang="en-US" sz="1400" dirty="0">
              <a:latin typeface="Segoe UI Semibold" pitchFamily="34" charset="0"/>
            </a:endParaRPr>
          </a:p>
        </p:txBody>
      </p:sp>
      <p:sp>
        <p:nvSpPr>
          <p:cNvPr id="15" name="Online_txt"/>
          <p:cNvSpPr txBox="1"/>
          <p:nvPr/>
        </p:nvSpPr>
        <p:spPr>
          <a:xfrm>
            <a:off x="4828313" y="1496543"/>
            <a:ext cx="1420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Semibold" pitchFamily="34" charset="0"/>
              </a:rPr>
              <a:t>Online</a:t>
            </a:r>
            <a:br>
              <a:rPr lang="en-US" sz="1400" dirty="0" smtClean="0">
                <a:latin typeface="Segoe UI Semibold" pitchFamily="34" charset="0"/>
              </a:rPr>
            </a:br>
            <a:r>
              <a:rPr lang="en-US" sz="1400" dirty="0" smtClean="0">
                <a:latin typeface="Segoe UI Semibold" pitchFamily="34" charset="0"/>
              </a:rPr>
              <a:t>Services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Division</a:t>
            </a:r>
            <a:endParaRPr lang="en-US" sz="1400" dirty="0">
              <a:latin typeface="Segoe UI Semibold" pitchFamily="34" charset="0"/>
            </a:endParaRPr>
          </a:p>
        </p:txBody>
      </p:sp>
      <p:sp>
        <p:nvSpPr>
          <p:cNvPr id="9" name="Title"/>
          <p:cNvSpPr txBox="1">
            <a:spLocks/>
          </p:cNvSpPr>
          <p:nvPr/>
        </p:nvSpPr>
        <p:spPr>
          <a:xfrm>
            <a:off x="76200" y="143741"/>
            <a:ext cx="3124199" cy="9230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D4199"/>
                </a:solidFill>
                <a:effectLst/>
                <a:uLnTx/>
                <a:uFillTx/>
                <a:latin typeface="Segoe UI Semibold" pitchFamily="34" charset="0"/>
                <a:ea typeface="+mj-ea"/>
                <a:cs typeface="+mj-cs"/>
              </a:rPr>
              <a:t>Divisions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D4199"/>
              </a:solidFill>
              <a:effectLst/>
              <a:uLnTx/>
              <a:uFillTx/>
              <a:latin typeface="Segoe UI Semibold" pitchFamily="34" charset="0"/>
              <a:ea typeface="+mj-ea"/>
              <a:cs typeface="+mj-cs"/>
            </a:endParaRPr>
          </a:p>
        </p:txBody>
      </p:sp>
      <p:pic>
        <p:nvPicPr>
          <p:cNvPr id="30" name="Windows_Logos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8684" y="4114825"/>
            <a:ext cx="983691" cy="724516"/>
          </a:xfrm>
          <a:prstGeom prst="rect">
            <a:avLst/>
          </a:prstGeom>
        </p:spPr>
      </p:pic>
      <p:sp>
        <p:nvSpPr>
          <p:cNvPr id="23" name="Biz_txt"/>
          <p:cNvSpPr txBox="1"/>
          <p:nvPr/>
        </p:nvSpPr>
        <p:spPr>
          <a:xfrm>
            <a:off x="2906379" y="1039336"/>
            <a:ext cx="14200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Segoe UI Semibold" pitchFamily="34" charset="0"/>
              </a:rPr>
              <a:t>Microsoft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Office</a:t>
            </a:r>
          </a:p>
          <a:p>
            <a:pPr algn="ctr"/>
            <a:r>
              <a:rPr lang="en-US" sz="1400" dirty="0" smtClean="0">
                <a:latin typeface="Segoe UI Semibold" pitchFamily="34" charset="0"/>
              </a:rPr>
              <a:t>Division</a:t>
            </a:r>
            <a:endParaRPr lang="en-US" sz="1400" dirty="0">
              <a:latin typeface="Segoe UI Semibold" pitchFamily="34" charset="0"/>
            </a:endParaRPr>
          </a:p>
        </p:txBody>
      </p:sp>
      <p:pic>
        <p:nvPicPr>
          <p:cNvPr id="28" name="Biz_Logos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50000"/>
          <a:stretch/>
        </p:blipFill>
        <p:spPr>
          <a:xfrm>
            <a:off x="2843312" y="494606"/>
            <a:ext cx="1189243" cy="292314"/>
          </a:xfrm>
          <a:prstGeom prst="rect">
            <a:avLst/>
          </a:prstGeom>
        </p:spPr>
      </p:pic>
      <p:pic>
        <p:nvPicPr>
          <p:cNvPr id="1026" name="Picture 2" descr="\\gskill\Projects\100_Microsoft\238_Student Recruit\30_MTC_Powerpoint\PPT\Assets\10_Logos\xbox_2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62" y="4620570"/>
            <a:ext cx="1265670" cy="2655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gskill\Projects\100_Microsoft\238_Student Recruit\30_MTC_Powerpoint\PPT\Assets\10_Logos\sharepoin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0909" y="143784"/>
            <a:ext cx="1022182" cy="6012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\\gskill\Projects\100_Microsoft\238_Student Recruit\30_MTC_Powerpoint\PPT\Assets\10_Logos\IE9_white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4956929"/>
            <a:ext cx="1052176" cy="2780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ofc365_h_rgb_r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878671" y="98881"/>
            <a:ext cx="1060647" cy="340646"/>
          </a:xfrm>
          <a:prstGeom prst="rect">
            <a:avLst/>
          </a:prstGeom>
        </p:spPr>
      </p:pic>
      <p:grpSp>
        <p:nvGrpSpPr>
          <p:cNvPr id="40" name="Group 39"/>
          <p:cNvGrpSpPr/>
          <p:nvPr/>
        </p:nvGrpSpPr>
        <p:grpSpPr>
          <a:xfrm>
            <a:off x="5949178" y="389467"/>
            <a:ext cx="1095090" cy="1083733"/>
            <a:chOff x="5271845" y="16934"/>
            <a:chExt cx="1095090" cy="1083733"/>
          </a:xfrm>
        </p:grpSpPr>
        <p:pic>
          <p:nvPicPr>
            <p:cNvPr id="36" name="Picture 35" descr="bing_rgb_r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376333" y="829733"/>
              <a:ext cx="767646" cy="270934"/>
            </a:xfrm>
            <a:prstGeom prst="rect">
              <a:avLst/>
            </a:prstGeom>
          </p:spPr>
        </p:pic>
        <p:pic>
          <p:nvPicPr>
            <p:cNvPr id="38" name="Picture 37" descr="MS_Logo_W.png"/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271845" y="16934"/>
              <a:ext cx="1095090" cy="412100"/>
            </a:xfrm>
            <a:prstGeom prst="rect">
              <a:avLst/>
            </a:prstGeom>
          </p:spPr>
        </p:pic>
        <p:pic>
          <p:nvPicPr>
            <p:cNvPr id="39" name="Picture 38" descr="msn.png"/>
            <p:cNvPicPr>
              <a:picLocks noChangeAspect="1"/>
            </p:cNvPicPr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376333" y="438150"/>
              <a:ext cx="793473" cy="289984"/>
            </a:xfrm>
            <a:prstGeom prst="rect">
              <a:avLst/>
            </a:prstGeom>
          </p:spPr>
        </p:pic>
      </p:grpSp>
      <p:sp>
        <p:nvSpPr>
          <p:cNvPr id="33" name="Biz_txt"/>
          <p:cNvSpPr txBox="1"/>
          <p:nvPr/>
        </p:nvSpPr>
        <p:spPr>
          <a:xfrm>
            <a:off x="1873433" y="5264206"/>
            <a:ext cx="14200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 smtClean="0">
                <a:latin typeface="Segoe UI Semibold" pitchFamily="34" charset="0"/>
              </a:rPr>
              <a:t>Skype</a:t>
            </a:r>
          </a:p>
          <a:p>
            <a:pPr algn="ctr"/>
            <a:r>
              <a:rPr lang="en-US" sz="1500" dirty="0" smtClean="0">
                <a:latin typeface="Segoe UI Semibold" pitchFamily="34" charset="0"/>
              </a:rPr>
              <a:t>Division</a:t>
            </a:r>
          </a:p>
          <a:p>
            <a:pPr algn="ctr"/>
            <a:endParaRPr lang="en-US" sz="1400" dirty="0">
              <a:latin typeface="Segoe UI Semibold" pitchFamily="34" charset="0"/>
            </a:endParaRPr>
          </a:p>
        </p:txBody>
      </p:sp>
      <p:pic>
        <p:nvPicPr>
          <p:cNvPr id="5" name="Picture 4" descr="skype_logo3.png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2" y="6189133"/>
            <a:ext cx="947885" cy="420229"/>
          </a:xfrm>
          <a:prstGeom prst="rect">
            <a:avLst/>
          </a:prstGeom>
        </p:spPr>
      </p:pic>
      <p:sp>
        <p:nvSpPr>
          <p:cNvPr id="2" name="Explosion 2 1"/>
          <p:cNvSpPr/>
          <p:nvPr/>
        </p:nvSpPr>
        <p:spPr>
          <a:xfrm>
            <a:off x="2249041" y="2047955"/>
            <a:ext cx="2291805" cy="1772752"/>
          </a:xfrm>
          <a:prstGeom prst="irregularSeal2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Fulltime Program Managers</a:t>
            </a:r>
            <a:endParaRPr lang="en-US" sz="1400" dirty="0"/>
          </a:p>
        </p:txBody>
      </p:sp>
      <p:sp>
        <p:nvSpPr>
          <p:cNvPr id="37" name="Explosion 2 36"/>
          <p:cNvSpPr/>
          <p:nvPr/>
        </p:nvSpPr>
        <p:spPr>
          <a:xfrm>
            <a:off x="4753017" y="2211567"/>
            <a:ext cx="2291805" cy="1772752"/>
          </a:xfrm>
          <a:prstGeom prst="irregularSeal2">
            <a:avLst/>
          </a:prstGeom>
          <a:solidFill>
            <a:srgbClr val="C00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/>
              <a:t>Intern Software Development Engineers in Test</a:t>
            </a:r>
            <a:endParaRPr lang="en-US" sz="1100" dirty="0"/>
          </a:p>
        </p:txBody>
      </p:sp>
      <p:sp>
        <p:nvSpPr>
          <p:cNvPr id="35" name="Explosion 2 34"/>
          <p:cNvSpPr/>
          <p:nvPr/>
        </p:nvSpPr>
        <p:spPr>
          <a:xfrm>
            <a:off x="3270795" y="2762030"/>
            <a:ext cx="2291805" cy="1772752"/>
          </a:xfrm>
          <a:prstGeom prst="irregularSeal2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Fulltime Support Engineers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32869979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4" grpId="0"/>
      <p:bldP spid="31" grpId="0" animBg="1"/>
      <p:bldP spid="13" grpId="0"/>
      <p:bldP spid="16" grpId="0"/>
      <p:bldP spid="17" grpId="0"/>
      <p:bldP spid="18" grpId="0"/>
      <p:bldP spid="19" grpId="0"/>
      <p:bldP spid="7" grpId="0"/>
      <p:bldP spid="15" grpId="0"/>
      <p:bldP spid="9" grpId="0"/>
      <p:bldP spid="9" grpId="1"/>
      <p:bldP spid="23" grpId="0"/>
      <p:bldP spid="33" grpId="0"/>
      <p:bldP spid="2" grpId="0" animBg="1"/>
      <p:bldP spid="37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 &amp; Research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Learn about the company:</a:t>
            </a:r>
          </a:p>
          <a:p>
            <a:pPr lvl="1" eaLnBrk="1" hangingPunct="1"/>
            <a:r>
              <a:rPr lang="en-US" sz="2400" smtClean="0"/>
              <a:t>Visit website</a:t>
            </a:r>
          </a:p>
          <a:p>
            <a:pPr lvl="1" eaLnBrk="1" hangingPunct="1"/>
            <a:r>
              <a:rPr lang="en-US" sz="2400" smtClean="0"/>
              <a:t>Read the literature in your career center, if available</a:t>
            </a:r>
          </a:p>
          <a:p>
            <a:pPr lvl="1" eaLnBrk="1" hangingPunct="1"/>
            <a:r>
              <a:rPr lang="en-US" sz="2400" smtClean="0"/>
              <a:t>Request information if literature is not available in your career center</a:t>
            </a:r>
          </a:p>
          <a:p>
            <a:pPr lvl="1" eaLnBrk="1" hangingPunct="1"/>
            <a:r>
              <a:rPr lang="en-US" sz="2400" smtClean="0"/>
              <a:t>Read annual report</a:t>
            </a:r>
          </a:p>
          <a:p>
            <a:pPr lvl="1" eaLnBrk="1" hangingPunct="1"/>
            <a:r>
              <a:rPr lang="en-US" sz="2400" smtClean="0"/>
              <a:t>Talk to recruiters when at career fairs</a:t>
            </a:r>
          </a:p>
          <a:p>
            <a:pPr lvl="1" eaLnBrk="1" hangingPunct="1"/>
            <a:r>
              <a:rPr lang="en-US" sz="2400" smtClean="0"/>
              <a:t>Visit online job sites</a:t>
            </a:r>
          </a:p>
        </p:txBody>
      </p:sp>
    </p:spTree>
    <p:extLst>
      <p:ext uri="{BB962C8B-B14F-4D97-AF65-F5344CB8AC3E}">
        <p14:creationId xmlns="" xmlns:p14="http://schemas.microsoft.com/office/powerpoint/2010/main" val="1253623473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 &amp; Research	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Learn about the position for which you are applying: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ask for a job description before your interview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locate general job descriptions in company literature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if you know a friend or acquaintance who is doing the same position at the company, ask him/her what he/she does</a:t>
            </a:r>
          </a:p>
        </p:txBody>
      </p:sp>
    </p:spTree>
    <p:extLst>
      <p:ext uri="{BB962C8B-B14F-4D97-AF65-F5344CB8AC3E}">
        <p14:creationId xmlns="" xmlns:p14="http://schemas.microsoft.com/office/powerpoint/2010/main" val="2441086246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 &amp; Research</a:t>
            </a:r>
            <a:r>
              <a:rPr lang="en-US" b="1" smtClean="0"/>
              <a:t>	</a:t>
            </a:r>
            <a:endParaRPr lang="en-U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Research corporate interviewing style: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talk to people who have been through the interviewing process before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examine corporate literature with respect to the interview process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talk to corporate recruiters about what you can expect from your interview day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 prepared to ask meaningful questions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</p:spTree>
    <p:extLst>
      <p:ext uri="{BB962C8B-B14F-4D97-AF65-F5344CB8AC3E}">
        <p14:creationId xmlns="" xmlns:p14="http://schemas.microsoft.com/office/powerpoint/2010/main" val="3130547592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Preparation &amp; Research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Make sure you know the things you claim to know:</a:t>
            </a:r>
          </a:p>
          <a:p>
            <a:pPr lvl="1" eaLnBrk="1" hangingPunct="1"/>
            <a:r>
              <a:rPr lang="en-US" sz="2400" smtClean="0"/>
              <a:t>When talking about things that you believe you are expert in, be introspective.</a:t>
            </a:r>
          </a:p>
          <a:p>
            <a:pPr lvl="1" eaLnBrk="1" hangingPunct="1"/>
            <a:r>
              <a:rPr lang="en-US" sz="2400" smtClean="0"/>
              <a:t>Think of examples you would use to support your claim of expertise.</a:t>
            </a:r>
          </a:p>
          <a:p>
            <a:pPr lvl="1" eaLnBrk="1" hangingPunct="1"/>
            <a:r>
              <a:rPr lang="en-US" sz="2400" smtClean="0"/>
              <a:t>Try explaining a difficult concept to your parents or grandparents to ensure your grasp of the material at it’s most basic level.</a:t>
            </a:r>
          </a:p>
          <a:p>
            <a:pPr lvl="1" eaLnBrk="1" hangingPunct="1"/>
            <a:endParaRPr lang="en-US" sz="2400" smtClean="0"/>
          </a:p>
        </p:txBody>
      </p:sp>
    </p:spTree>
    <p:extLst>
      <p:ext uri="{BB962C8B-B14F-4D97-AF65-F5344CB8AC3E}">
        <p14:creationId xmlns="" xmlns:p14="http://schemas.microsoft.com/office/powerpoint/2010/main" val="925558291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Practical Application of Coursework</a:t>
            </a:r>
            <a:endParaRPr lang="en-US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Be prepared to discuss coursework, projects and work experience in specific terms.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When talking about theory classes, if possible, also talk about the practical application of the theory you learned.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Be prepared to demonstrate your technical knowledge during the course of an interview (e.g. programming, design, test).</a:t>
            </a:r>
          </a:p>
        </p:txBody>
      </p:sp>
    </p:spTree>
    <p:extLst>
      <p:ext uri="{BB962C8B-B14F-4D97-AF65-F5344CB8AC3E}">
        <p14:creationId xmlns="" xmlns:p14="http://schemas.microsoft.com/office/powerpoint/2010/main" val="3501373341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Practical Application of Coursework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Talk about the projects, work experiences, or classes that you enjoyed the most </a:t>
            </a:r>
            <a:r>
              <a:rPr lang="en-US" u="sng" smtClean="0"/>
              <a:t>and </a:t>
            </a:r>
            <a:r>
              <a:rPr lang="en-US" smtClean="0"/>
              <a:t>learned the most from.</a:t>
            </a:r>
          </a:p>
          <a:p>
            <a:pPr eaLnBrk="1" hangingPunct="1"/>
            <a:r>
              <a:rPr lang="en-US" smtClean="0"/>
              <a:t>Talk about the most challenging project you completed in specific terms and what you learned from it.</a:t>
            </a:r>
          </a:p>
        </p:txBody>
      </p:sp>
    </p:spTree>
    <p:extLst>
      <p:ext uri="{BB962C8B-B14F-4D97-AF65-F5344CB8AC3E}">
        <p14:creationId xmlns="" xmlns:p14="http://schemas.microsoft.com/office/powerpoint/2010/main" val="2295812487"/>
      </p:ext>
    </p:extLst>
  </p:cSld>
  <p:clrMapOvr>
    <a:masterClrMapping/>
  </p:clrMapOvr>
  <p:transition advClick="0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Practical Application of Coursework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/>
              <a:t>Project specifics:</a:t>
            </a:r>
          </a:p>
          <a:p>
            <a:pPr lvl="1" eaLnBrk="1" hangingPunct="1"/>
            <a:r>
              <a:rPr lang="en-US" smtClean="0"/>
              <a:t>Be prepared to talk about scope of project (goals, customers, accomplishments, complexity)</a:t>
            </a:r>
          </a:p>
          <a:p>
            <a:pPr lvl="1" eaLnBrk="1" hangingPunct="1"/>
            <a:r>
              <a:rPr lang="en-US" smtClean="0"/>
              <a:t>Technical skills used (gathered customer requirements, designed, programmed, tested)</a:t>
            </a:r>
          </a:p>
          <a:p>
            <a:pPr lvl="1" eaLnBrk="1" hangingPunct="1"/>
            <a:r>
              <a:rPr lang="en-US" smtClean="0"/>
              <a:t>Technical tools used (C, C++, C#, VB, SQL, assembly)</a:t>
            </a:r>
          </a:p>
        </p:txBody>
      </p:sp>
    </p:spTree>
    <p:extLst>
      <p:ext uri="{BB962C8B-B14F-4D97-AF65-F5344CB8AC3E}">
        <p14:creationId xmlns="" xmlns:p14="http://schemas.microsoft.com/office/powerpoint/2010/main" val="167691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iversity Recruiting">
      <a:dk1>
        <a:srgbClr val="FFFFFF"/>
      </a:dk1>
      <a:lt1>
        <a:srgbClr val="FFFFFF"/>
      </a:lt1>
      <a:dk2>
        <a:srgbClr val="000000"/>
      </a:dk2>
      <a:lt2>
        <a:srgbClr val="FFFFFF"/>
      </a:lt2>
      <a:accent1>
        <a:srgbClr val="00B0F0"/>
      </a:accent1>
      <a:accent2>
        <a:srgbClr val="8AC640"/>
      </a:accent2>
      <a:accent3>
        <a:srgbClr val="FDB913"/>
      </a:accent3>
      <a:accent4>
        <a:srgbClr val="7C4199"/>
      </a:accent4>
      <a:accent5>
        <a:srgbClr val="E61AC9"/>
      </a:accent5>
      <a:accent6>
        <a:srgbClr val="F3156A"/>
      </a:accent6>
      <a:hlink>
        <a:srgbClr val="FFC000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1522</TotalTime>
  <Words>1058</Words>
  <Application>Microsoft Office PowerPoint</Application>
  <PresentationFormat>On-screen Show (4:3)</PresentationFormat>
  <Paragraphs>155</Paragraphs>
  <Slides>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How to ACE a  Technical Interview</vt:lpstr>
      <vt:lpstr>Goal:</vt:lpstr>
      <vt:lpstr>Preparation &amp; Research</vt:lpstr>
      <vt:lpstr>Preparation &amp; Research </vt:lpstr>
      <vt:lpstr>Preparation &amp; Research </vt:lpstr>
      <vt:lpstr>Preparation &amp; Research</vt:lpstr>
      <vt:lpstr>Practical Application of Coursework</vt:lpstr>
      <vt:lpstr>Practical Application of Coursework</vt:lpstr>
      <vt:lpstr>Practical Application of Coursework</vt:lpstr>
      <vt:lpstr>Practice</vt:lpstr>
      <vt:lpstr>Microsoft Interview Questions</vt:lpstr>
      <vt:lpstr>Common Questions We Ask</vt:lpstr>
      <vt:lpstr>Common Questions We Ask</vt:lpstr>
      <vt:lpstr>Common Pitfalls (Organization)</vt:lpstr>
      <vt:lpstr>Common Pitfalls (Questions)</vt:lpstr>
      <vt:lpstr>Sample Problems</vt:lpstr>
      <vt:lpstr>Final Interviewing Tips</vt:lpstr>
      <vt:lpstr>Final Interviewing Tips</vt:lpstr>
      <vt:lpstr>Additional Resources: Web</vt:lpstr>
      <vt:lpstr>Additional Resources: Books</vt:lpstr>
      <vt:lpstr>Slide 21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Cardin Moffett</dc:creator>
  <cp:lastModifiedBy>jda071000</cp:lastModifiedBy>
  <cp:revision>40</cp:revision>
  <dcterms:created xsi:type="dcterms:W3CDTF">2010-09-08T18:31:18Z</dcterms:created>
  <dcterms:modified xsi:type="dcterms:W3CDTF">2012-02-13T16:22:33Z</dcterms:modified>
</cp:coreProperties>
</file>